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authors.xml" ContentType="application/vnd.ms-powerpoint.author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21945600" cy="329184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685414-D7A2-58DF-30C8-F96AF4673BA6}" name="Schroeder, Joanna (js2mr)" initials="SJ(" userId="S::js2mr@virginia.edu::37185e52-d383-4667-9259-a6e2f2b5aa5b" providerId="AD"/>
  <p188:author id="{D2F643C4-0CD6-2DCA-E07C-6235F2B6A5EE}" name="Thurston, Joel (jt9sz)" initials="TJ(" userId="S::jt9sz@virginia.edu::0b817237-2e4a-4a07-ab95-9daea5bb59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4765"/>
  </p:normalViewPr>
  <p:slideViewPr>
    <p:cSldViewPr snapToGrid="0" snapToObjects="1">
      <p:cViewPr varScale="1">
        <p:scale>
          <a:sx n="27" d="100"/>
          <a:sy n="27" d="100"/>
        </p:scale>
        <p:origin x="48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2.xml"/><Relationship Id="rId5" Type="http://schemas.openxmlformats.org/officeDocument/2006/relationships/presProps" Target="presProps.xml"/><Relationship Id="rId10" Type="http://schemas.openxmlformats.org/officeDocument/2006/relationships/customXml" Target="../customXml/item1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3433F-861F-DB4C-AD27-42B727BB7AC7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9C21C-8638-3742-99E9-67E365621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3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Data area teams collect data from a # of sources, apply methods to create our measures for the social data commons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Iterative process with stakeholders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Reconciling and transforming data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Multiple data types/sources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9C21C-8638-3742-99E9-67E365621E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2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Data area teams collect data from a # of sources, apply methods to create our measures for the social data commons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Iterative process with stakeholders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Reconciling and transforming data</a:t>
            </a:r>
          </a:p>
          <a:p>
            <a:r>
              <a:rPr lang="en-US" sz="12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Multiple data types/sources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9C21C-8638-3742-99E9-67E365621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4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5387342"/>
            <a:ext cx="16459200" cy="11460480"/>
          </a:xfrm>
        </p:spPr>
        <p:txBody>
          <a:bodyPr anchor="b"/>
          <a:lstStyle>
            <a:lvl1pPr algn="ctr">
              <a:defRPr sz="10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4320"/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9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3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0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0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2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0" y="8206745"/>
            <a:ext cx="18928080" cy="13693138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0" y="22029425"/>
            <a:ext cx="18928080" cy="7200898"/>
          </a:xfrm>
        </p:spPr>
        <p:txBody>
          <a:bodyPr/>
          <a:lstStyle>
            <a:lvl1pPr marL="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5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3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19" y="8069582"/>
            <a:ext cx="9284017" cy="395477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19" y="12024360"/>
            <a:ext cx="928401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0" y="8069582"/>
            <a:ext cx="9329738" cy="3954778"/>
          </a:xfrm>
        </p:spPr>
        <p:txBody>
          <a:bodyPr anchor="b"/>
          <a:lstStyle>
            <a:lvl1pPr marL="0" indent="0">
              <a:buNone/>
              <a:defRPr sz="4320" b="1"/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0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2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7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9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2"/>
            <a:ext cx="11109960" cy="23393400"/>
          </a:xfrm>
        </p:spPr>
        <p:txBody>
          <a:bodyPr/>
          <a:lstStyle>
            <a:lvl1pPr>
              <a:defRPr sz="5760"/>
            </a:lvl1pPr>
            <a:lvl2pPr>
              <a:defRPr sz="5040"/>
            </a:lvl2pPr>
            <a:lvl3pPr>
              <a:defRPr sz="432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329738" y="4739642"/>
            <a:ext cx="11109960" cy="23393400"/>
          </a:xfrm>
        </p:spPr>
        <p:txBody>
          <a:bodyPr/>
          <a:lstStyle>
            <a:lvl1pPr marL="0" indent="0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288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6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3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2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2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2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1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9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645920" rtl="0" eaLnBrk="1" latinLnBrk="0" hangingPunct="1">
        <a:lnSpc>
          <a:spcPct val="90000"/>
        </a:lnSpc>
        <a:spcBef>
          <a:spcPts val="1800"/>
        </a:spcBef>
        <a:buFont typeface="Arial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3444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36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70332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52628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617220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995160" indent="-411480" algn="l" defTabSz="1645920" rtl="0" eaLnBrk="1" latinLnBrk="0" hangingPunct="1">
        <a:lnSpc>
          <a:spcPct val="90000"/>
        </a:lnSpc>
        <a:spcBef>
          <a:spcPts val="900"/>
        </a:spcBef>
        <a:buFont typeface="Arial"/>
        <a:buChar char="•"/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jpeg"/><Relationship Id="rId26" Type="http://schemas.openxmlformats.org/officeDocument/2006/relationships/image" Target="../media/image22.png"/><Relationship Id="rId3" Type="http://schemas.openxmlformats.org/officeDocument/2006/relationships/image" Target="../media/image1.jp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microsoft.com/office/2007/relationships/hdphoto" Target="../media/hdphoto2.wdp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7.jpe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hyperlink" Target="https://doi.org/10.1068/b291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row: Curved Right 43">
            <a:extLst>
              <a:ext uri="{FF2B5EF4-FFF2-40B4-BE49-F238E27FC236}">
                <a16:creationId xmlns:a16="http://schemas.microsoft.com/office/drawing/2014/main" id="{CDD3669E-1175-4736-83F1-6C4C80CF0850}"/>
              </a:ext>
            </a:extLst>
          </p:cNvPr>
          <p:cNvSpPr/>
          <p:nvPr/>
        </p:nvSpPr>
        <p:spPr>
          <a:xfrm rot="20248120">
            <a:off x="3471030" y="18332338"/>
            <a:ext cx="8495983" cy="13437903"/>
          </a:xfrm>
          <a:prstGeom prst="curvedRightArrow">
            <a:avLst>
              <a:gd name="adj1" fmla="val 43646"/>
              <a:gd name="adj2" fmla="val 68922"/>
              <a:gd name="adj3" fmla="val 26616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3554" y="455961"/>
            <a:ext cx="14188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ITC Franklin Gothic Std Bk Cd" charset="0"/>
                <a:ea typeface="ITC Franklin Gothic Std Bk Cd" charset="0"/>
                <a:cs typeface="ITC Franklin Gothic Std Bk Cd" charset="0"/>
              </a:rPr>
              <a:t>BUILDING A DATA COMMONS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3006" y="31672521"/>
            <a:ext cx="10748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rPr>
              <a:t>SOCIAL AND DECISION ANALYTICS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5473" y="1931705"/>
            <a:ext cx="9361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Hanna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Charankevich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Micah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Iserman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Vicki Lancaster, Kathryn Linehan, Cesar Montalvo, Leonel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Siwe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Joanna Schroeder, Aaron Schroeder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007" y="3457647"/>
            <a:ext cx="124157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WHAT IS A DATA COMMONS?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Open knowledge repository that </a:t>
            </a:r>
            <a:r>
              <a:rPr lang="en-US" sz="2400" b="1" dirty="0">
                <a:latin typeface="Franklin Gothic Book" panose="020B0503020102020204" pitchFamily="34" charset="0"/>
              </a:rPr>
              <a:t>co-locates data</a:t>
            </a:r>
            <a:r>
              <a:rPr lang="en-US" sz="2400" dirty="0">
                <a:latin typeface="Franklin Gothic Book" panose="020B0503020102020204" pitchFamily="34" charset="0"/>
              </a:rPr>
              <a:t> from a variety of sources and </a:t>
            </a:r>
            <a:r>
              <a:rPr lang="en-US" sz="2400" b="1" dirty="0">
                <a:latin typeface="Franklin Gothic Book" panose="020B0503020102020204" pitchFamily="34" charset="0"/>
              </a:rPr>
              <a:t>curates data insights</a:t>
            </a:r>
            <a:r>
              <a:rPr lang="en-US" sz="2400" dirty="0">
                <a:latin typeface="Franklin Gothic Book" panose="020B0503020102020204" pitchFamily="34" charset="0"/>
              </a:rPr>
              <a:t> for governments and community stakeholders.</a:t>
            </a:r>
            <a:r>
              <a:rPr lang="en-US" sz="24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 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Provides data, indicators, indices, case studies, and 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Analyzes impact from social, economic, and health trends and major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Enables ongoing learning from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Addresses issues of concern, for example, food insecurity, equity, lack of affordable housing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MOTIVATION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To inform equitable and sustainable growth in Virginia and the National Capital Region.</a:t>
            </a:r>
          </a:p>
          <a:p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A83AF-FC66-954F-ACD5-F565E490BD85}"/>
              </a:ext>
            </a:extLst>
          </p:cNvPr>
          <p:cNvSpPr txBox="1"/>
          <p:nvPr/>
        </p:nvSpPr>
        <p:spPr>
          <a:xfrm>
            <a:off x="783398" y="12042799"/>
            <a:ext cx="1220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DATA COLLECTION</a:t>
            </a:r>
            <a:endParaRPr lang="en-US" sz="2200" b="1" dirty="0">
              <a:solidFill>
                <a:srgbClr val="20304B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0C3D4-F77B-2940-9DAB-7F4930086D53}"/>
              </a:ext>
            </a:extLst>
          </p:cNvPr>
          <p:cNvSpPr txBox="1"/>
          <p:nvPr/>
        </p:nvSpPr>
        <p:spPr>
          <a:xfrm>
            <a:off x="14122119" y="3548543"/>
            <a:ext cx="7252475" cy="13757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COMMUNITY LEARNING THROUGH </a:t>
            </a:r>
          </a:p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DATA DRIVEN DISCOVERY (CLD3)</a:t>
            </a: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The CLD3 framework engages local stakeholders to bring data insights to their most pressing challenges; for example, the Virginia Department of Health Office of Rural Health and Arlington County government.</a:t>
            </a: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DATA INTERFACE</a:t>
            </a:r>
            <a:endParaRPr lang="en-US" sz="36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endParaRPr lang="en-US" sz="2400" dirty="0">
              <a:solidFill>
                <a:srgbClr val="20304B"/>
              </a:solidFill>
              <a:highlight>
                <a:srgbClr val="FFFF00"/>
              </a:highlight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endParaRPr lang="en-US" sz="2400" dirty="0">
              <a:solidFill>
                <a:srgbClr val="20304B"/>
              </a:solidFill>
              <a:highlight>
                <a:srgbClr val="FFFF00"/>
              </a:highlight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endParaRPr lang="en-US" sz="2400" dirty="0">
              <a:solidFill>
                <a:srgbClr val="20304B"/>
              </a:solidFill>
              <a:highlight>
                <a:srgbClr val="FFFF00"/>
              </a:highlight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endParaRPr lang="en-US" sz="2400" dirty="0">
              <a:solidFill>
                <a:srgbClr val="20304B"/>
              </a:solidFill>
              <a:highlight>
                <a:srgbClr val="FFFF00"/>
              </a:highlight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algn="ctr"/>
            <a:endParaRPr lang="en-US" sz="2400" dirty="0">
              <a:solidFill>
                <a:srgbClr val="20304B"/>
              </a:solidFill>
              <a:highlight>
                <a:srgbClr val="FFFF00"/>
              </a:highlight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endParaRPr lang="en-US" sz="3600" dirty="0">
              <a:solidFill>
                <a:srgbClr val="20304B"/>
              </a:solidFill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endParaRPr lang="en-US" sz="3600" dirty="0">
              <a:solidFill>
                <a:srgbClr val="20304B"/>
              </a:solidFill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endParaRPr lang="en-US" sz="3600" dirty="0">
              <a:solidFill>
                <a:srgbClr val="20304B"/>
              </a:solidFill>
              <a:latin typeface="ITC Franklin Gothic Std Book" charset="0"/>
              <a:ea typeface="ITC Franklin Gothic Std Book" charset="0"/>
              <a:cs typeface="ITC Franklin Gothic Std Book" charset="0"/>
            </a:endParaRP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0CBD40-F637-2046-8A07-49D6E6BBA66A}"/>
              </a:ext>
            </a:extLst>
          </p:cNvPr>
          <p:cNvGrpSpPr/>
          <p:nvPr/>
        </p:nvGrpSpPr>
        <p:grpSpPr>
          <a:xfrm>
            <a:off x="970596" y="17799043"/>
            <a:ext cx="6637869" cy="6596701"/>
            <a:chOff x="765918" y="15305204"/>
            <a:chExt cx="8571830" cy="829413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2B5138-5D2F-9D4C-899B-F9A35D510FD0}"/>
                </a:ext>
              </a:extLst>
            </p:cNvPr>
            <p:cNvSpPr/>
            <p:nvPr/>
          </p:nvSpPr>
          <p:spPr>
            <a:xfrm>
              <a:off x="765918" y="15305204"/>
              <a:ext cx="8348619" cy="8294137"/>
            </a:xfrm>
            <a:prstGeom prst="ellipse">
              <a:avLst/>
            </a:prstGeom>
            <a:solidFill>
              <a:schemeClr val="bg1"/>
            </a:solidFill>
            <a:ln w="127000"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DIGITAL </a:t>
              </a:r>
            </a:p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</a:rPr>
                <a:t>COMMUNICATIONS</a:t>
              </a: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1026" name="Picture 2" descr="Ookla Speedtest Review">
              <a:extLst>
                <a:ext uri="{FF2B5EF4-FFF2-40B4-BE49-F238E27FC236}">
                  <a16:creationId xmlns:a16="http://schemas.microsoft.com/office/drawing/2014/main" id="{DBB09127-E5A6-3647-8B28-122FE88B9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940" y="17317372"/>
              <a:ext cx="5419808" cy="353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CFS - Search Filings">
              <a:extLst>
                <a:ext uri="{FF2B5EF4-FFF2-40B4-BE49-F238E27FC236}">
                  <a16:creationId xmlns:a16="http://schemas.microsoft.com/office/drawing/2014/main" id="{BFA9280D-1E37-BB43-B162-427D4E409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70" y="17356250"/>
              <a:ext cx="3320576" cy="332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ind Internet Providers in Your Area: Availability by Address - BroadbandNow">
              <a:extLst>
                <a:ext uri="{FF2B5EF4-FFF2-40B4-BE49-F238E27FC236}">
                  <a16:creationId xmlns:a16="http://schemas.microsoft.com/office/drawing/2014/main" id="{B85E1E70-CF3F-474E-A377-BD1A09071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3110" y="21321007"/>
              <a:ext cx="6062123" cy="50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0E501BF-2A35-384E-B6F2-41D3C4D33019}"/>
              </a:ext>
            </a:extLst>
          </p:cNvPr>
          <p:cNvGrpSpPr/>
          <p:nvPr/>
        </p:nvGrpSpPr>
        <p:grpSpPr>
          <a:xfrm>
            <a:off x="5983309" y="13707408"/>
            <a:ext cx="6867130" cy="6867130"/>
            <a:chOff x="8474078" y="9847147"/>
            <a:chExt cx="7601110" cy="770916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E37A258-3ED1-134F-85BD-A630FB9BA64D}"/>
                </a:ext>
              </a:extLst>
            </p:cNvPr>
            <p:cNvSpPr/>
            <p:nvPr/>
          </p:nvSpPr>
          <p:spPr>
            <a:xfrm>
              <a:off x="8474078" y="9847147"/>
              <a:ext cx="7601110" cy="7709161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  <a:latin typeface="Franklin Gothic Book" panose="020B0503020102020204" pitchFamily="34" charset="0"/>
                </a:rPr>
                <a:t>HEALTH, BEHAVIOR, </a:t>
              </a:r>
            </a:p>
            <a:p>
              <a:pPr algn="ctr"/>
              <a:r>
                <a:rPr lang="en-US" sz="3200" dirty="0">
                  <a:solidFill>
                    <a:schemeClr val="accent5">
                      <a:lumMod val="50000"/>
                    </a:schemeClr>
                  </a:solidFill>
                  <a:latin typeface="Franklin Gothic Book" panose="020B0503020102020204" pitchFamily="34" charset="0"/>
                </a:rPr>
                <a:t>AND DIET</a:t>
              </a:r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032" name="Picture 8" descr="WebMD - Better information. Better health.">
              <a:extLst>
                <a:ext uri="{FF2B5EF4-FFF2-40B4-BE49-F238E27FC236}">
                  <a16:creationId xmlns:a16="http://schemas.microsoft.com/office/drawing/2014/main" id="{354EF211-06A2-D644-B5D9-94CD92CF7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102" y="14968998"/>
              <a:ext cx="3248793" cy="73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omeland Infrastructure Foundation-Level Data (HIFLD) | ChucktownFloods">
              <a:extLst>
                <a:ext uri="{FF2B5EF4-FFF2-40B4-BE49-F238E27FC236}">
                  <a16:creationId xmlns:a16="http://schemas.microsoft.com/office/drawing/2014/main" id="{1739AE0B-3FCF-F64C-911D-ABE6FEDC22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7655" l="10000" r="90000">
                          <a14:foregroundMark x1="41067" y1="8102" x2="41067" y2="8102"/>
                          <a14:foregroundMark x1="33733" y1="7463" x2="26800" y2="19829"/>
                          <a14:foregroundMark x1="26800" y1="19829" x2="23867" y2="33049"/>
                          <a14:foregroundMark x1="23867" y1="33049" x2="23333" y2="49041"/>
                          <a14:foregroundMark x1="23333" y1="49041" x2="26133" y2="65245"/>
                          <a14:foregroundMark x1="26133" y1="65245" x2="34267" y2="79318"/>
                          <a14:foregroundMark x1="34267" y1="79318" x2="45067" y2="87420"/>
                          <a14:foregroundMark x1="45067" y1="87420" x2="55733" y2="85714"/>
                          <a14:foregroundMark x1="55733" y1="85714" x2="74933" y2="71642"/>
                          <a14:foregroundMark x1="74933" y1="71642" x2="81200" y2="60128"/>
                          <a14:foregroundMark x1="81200" y1="60128" x2="84000" y2="47122"/>
                          <a14:foregroundMark x1="84000" y1="47122" x2="82667" y2="32196"/>
                          <a14:foregroundMark x1="82667" y1="32196" x2="82225" y2="31191"/>
                          <a14:foregroundMark x1="59120" y1="4664" x2="44133" y2="426"/>
                          <a14:foregroundMark x1="44133" y1="426" x2="34116" y2="5766"/>
                          <a14:foregroundMark x1="31188" y1="10416" x2="29600" y2="14072"/>
                          <a14:foregroundMark x1="18406" y1="18833" x2="18267" y2="18977"/>
                          <a14:foregroundMark x1="28710" y1="8162" x2="26877" y2="10060"/>
                          <a14:foregroundMark x1="18267" y1="18977" x2="14400" y2="32836"/>
                          <a14:foregroundMark x1="14400" y1="32836" x2="14800" y2="45842"/>
                          <a14:foregroundMark x1="14800" y1="45842" x2="25022" y2="85266"/>
                          <a14:foregroundMark x1="32745" y1="98963" x2="48933" y2="99360"/>
                          <a14:foregroundMark x1="48933" y1="99360" x2="63000" y2="98111"/>
                          <a14:foregroundMark x1="78659" y1="76505" x2="83467" y2="65458"/>
                          <a14:foregroundMark x1="83467" y1="65458" x2="88667" y2="40299"/>
                          <a14:foregroundMark x1="88667" y1="40299" x2="86000" y2="20682"/>
                          <a14:foregroundMark x1="86000" y1="20682" x2="76533" y2="7249"/>
                          <a14:foregroundMark x1="76533" y1="7249" x2="67333" y2="213"/>
                          <a14:foregroundMark x1="67333" y1="213" x2="67333" y2="213"/>
                          <a14:foregroundMark x1="31208" y1="93246" x2="62133" y2="99360"/>
                          <a14:foregroundMark x1="62133" y1="99360" x2="63346" y2="98743"/>
                          <a14:foregroundMark x1="71247" y1="94453" x2="71457" y2="94165"/>
                          <a14:foregroundMark x1="39467" y1="3412" x2="34858" y2="4589"/>
                          <a14:foregroundMark x1="16286" y1="20192" x2="12933" y2="30917"/>
                          <a14:foregroundMark x1="12933" y1="30917" x2="12267" y2="45203"/>
                          <a14:foregroundMark x1="12267" y1="45203" x2="16471" y2="66910"/>
                          <a14:foregroundMark x1="32572" y1="99268" x2="62884" y2="97898"/>
                          <a14:foregroundMark x1="76484" y1="74372" x2="80533" y2="62900"/>
                          <a14:foregroundMark x1="80533" y1="62900" x2="82000" y2="47335"/>
                          <a14:foregroundMark x1="82000" y1="47335" x2="79467" y2="29424"/>
                          <a14:foregroundMark x1="66364" y1="2967" x2="66267" y2="2772"/>
                          <a14:foregroundMark x1="79467" y1="29424" x2="73916" y2="18215"/>
                          <a14:foregroundMark x1="60462" y1="2233" x2="45600" y2="853"/>
                          <a14:foregroundMark x1="66267" y1="2772" x2="66079" y2="2755"/>
                          <a14:foregroundMark x1="45600" y1="853" x2="37067" y2="3412"/>
                          <a14:foregroundMark x1="37067" y1="3412" x2="37333" y2="3412"/>
                          <a14:backgroundMark x1="5733" y1="44989" x2="5733" y2="44989"/>
                          <a14:backgroundMark x1="16400" y1="66951" x2="21200" y2="87420"/>
                          <a14:backgroundMark x1="21200" y1="87420" x2="32133" y2="99360"/>
                          <a14:backgroundMark x1="32133" y1="99360" x2="32400" y2="99574"/>
                          <a14:backgroundMark x1="23467" y1="87420" x2="32400" y2="99574"/>
                          <a14:backgroundMark x1="78267" y1="76119" x2="70667" y2="93390"/>
                          <a14:backgroundMark x1="70667" y1="93390" x2="63333" y2="98721"/>
                          <a14:backgroundMark x1="77333" y1="82942" x2="82533" y2="69936"/>
                          <a14:backgroundMark x1="60400" y1="2345" x2="72933" y2="11727"/>
                          <a14:backgroundMark x1="72933" y1="11727" x2="82533" y2="26439"/>
                          <a14:backgroundMark x1="82533" y1="26439" x2="83467" y2="30490"/>
                          <a14:backgroundMark x1="17867" y1="29638" x2="36533" y2="0"/>
                          <a14:backgroundMark x1="16000" y1="18337" x2="27333" y2="4904"/>
                          <a14:backgroundMark x1="27333" y1="4904" x2="17467" y2="17484"/>
                          <a14:backgroundMark x1="17467" y1="17484" x2="23467" y2="1493"/>
                          <a14:backgroundMark x1="23467" y1="8316" x2="37467" y2="8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18686"/>
            <a:stretch/>
          </p:blipFill>
          <p:spPr bwMode="auto">
            <a:xfrm>
              <a:off x="12734221" y="14433627"/>
              <a:ext cx="2071477" cy="206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MEPS Important Information">
              <a:extLst>
                <a:ext uri="{FF2B5EF4-FFF2-40B4-BE49-F238E27FC236}">
                  <a16:creationId xmlns:a16="http://schemas.microsoft.com/office/drawing/2014/main" id="{E4B4AB15-735C-2940-A4AE-06137CB1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9991" y="13475194"/>
              <a:ext cx="2948844" cy="79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County Health Rankings – MediCaring Communities">
              <a:extLst>
                <a:ext uri="{FF2B5EF4-FFF2-40B4-BE49-F238E27FC236}">
                  <a16:creationId xmlns:a16="http://schemas.microsoft.com/office/drawing/2014/main" id="{74E4D5DD-E4CC-0441-AC40-33DE00CBA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4901" y="11557901"/>
              <a:ext cx="4219463" cy="108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VDH COVID-19 Vaccination Response - COVID-19 Vaccine">
              <a:extLst>
                <a:ext uri="{FF2B5EF4-FFF2-40B4-BE49-F238E27FC236}">
                  <a16:creationId xmlns:a16="http://schemas.microsoft.com/office/drawing/2014/main" id="{51369607-342D-8A48-A0B5-5949890D5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4221" y="13262160"/>
              <a:ext cx="2756879" cy="556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CFDE19-EC7D-E842-912E-0E4E459335A2}"/>
              </a:ext>
            </a:extLst>
          </p:cNvPr>
          <p:cNvGrpSpPr/>
          <p:nvPr/>
        </p:nvGrpSpPr>
        <p:grpSpPr>
          <a:xfrm>
            <a:off x="9061374" y="20274022"/>
            <a:ext cx="4572000" cy="4572000"/>
            <a:chOff x="2320132" y="12956312"/>
            <a:chExt cx="5358638" cy="52533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2F56C9B-7815-B244-BA98-7CB3A2A77804}"/>
                </a:ext>
              </a:extLst>
            </p:cNvPr>
            <p:cNvSpPr/>
            <p:nvPr/>
          </p:nvSpPr>
          <p:spPr>
            <a:xfrm>
              <a:off x="2320132" y="12956312"/>
              <a:ext cx="5358638" cy="5253322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22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8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8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2800" dirty="0">
                  <a:solidFill>
                    <a:srgbClr val="22375D"/>
                  </a:solidFill>
                  <a:latin typeface="Franklin Gothic Book" panose="020B0503020102020204" pitchFamily="34" charset="0"/>
                </a:rPr>
                <a:t>EDUCATION AND TRAINING</a:t>
              </a: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042" name="Picture 18" descr="Department of Education | Virginia.gov">
              <a:extLst>
                <a:ext uri="{FF2B5EF4-FFF2-40B4-BE49-F238E27FC236}">
                  <a16:creationId xmlns:a16="http://schemas.microsoft.com/office/drawing/2014/main" id="{A4572ED2-FD52-3F46-8521-C9D3DECCE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301" y="16111606"/>
              <a:ext cx="1808586" cy="121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National Center for Education Statistics - Organizations - Smart North  Florida Data Exchange">
              <a:extLst>
                <a:ext uri="{FF2B5EF4-FFF2-40B4-BE49-F238E27FC236}">
                  <a16:creationId xmlns:a16="http://schemas.microsoft.com/office/drawing/2014/main" id="{B5DC5745-1406-5046-B0A7-EBE4BD918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512" y="15688669"/>
              <a:ext cx="2679627" cy="1166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Page County Department of Social Services | Luray-Page Chamber of Commerce">
              <a:extLst>
                <a:ext uri="{FF2B5EF4-FFF2-40B4-BE49-F238E27FC236}">
                  <a16:creationId xmlns:a16="http://schemas.microsoft.com/office/drawing/2014/main" id="{8D2B8011-09FA-4F4D-A050-7C18ED4B1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63" b="31990"/>
            <a:stretch/>
          </p:blipFill>
          <p:spPr bwMode="auto">
            <a:xfrm>
              <a:off x="3393099" y="14715815"/>
              <a:ext cx="3877211" cy="685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CCB0DE-3F9C-BD4A-A181-3BF2E25B7DE8}"/>
              </a:ext>
            </a:extLst>
          </p:cNvPr>
          <p:cNvGrpSpPr/>
          <p:nvPr/>
        </p:nvGrpSpPr>
        <p:grpSpPr>
          <a:xfrm>
            <a:off x="2492960" y="24395745"/>
            <a:ext cx="3657600" cy="3657600"/>
            <a:chOff x="7381527" y="21879462"/>
            <a:chExt cx="4425346" cy="455454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7EB6FE-92B9-824A-8553-2189B673699E}"/>
                </a:ext>
              </a:extLst>
            </p:cNvPr>
            <p:cNvSpPr/>
            <p:nvPr/>
          </p:nvSpPr>
          <p:spPr>
            <a:xfrm>
              <a:off x="7381527" y="21879462"/>
              <a:ext cx="4425346" cy="4554542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22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8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2800" dirty="0">
                  <a:solidFill>
                    <a:srgbClr val="22375D"/>
                  </a:solidFill>
                  <a:latin typeface="Franklin Gothic Book" panose="020B0503020102020204" pitchFamily="34" charset="0"/>
                </a:rPr>
                <a:t>ECONOMIC WELLBEING</a:t>
              </a: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048" name="Picture 24" descr="Bureau of Economic Analysis - Wikipedia">
              <a:extLst>
                <a:ext uri="{FF2B5EF4-FFF2-40B4-BE49-F238E27FC236}">
                  <a16:creationId xmlns:a16="http://schemas.microsoft.com/office/drawing/2014/main" id="{01699411-F5BA-E040-B15E-42CF75E76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8116" y="23898596"/>
              <a:ext cx="3186404" cy="156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6AF05B-0BC5-034E-8EB4-7BC1944DBDED}"/>
              </a:ext>
            </a:extLst>
          </p:cNvPr>
          <p:cNvGrpSpPr/>
          <p:nvPr/>
        </p:nvGrpSpPr>
        <p:grpSpPr>
          <a:xfrm>
            <a:off x="5532244" y="26389303"/>
            <a:ext cx="3657600" cy="3657600"/>
            <a:chOff x="12652032" y="15233015"/>
            <a:chExt cx="5889552" cy="577865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9AB01A-1D66-8C45-9AD0-D82C47234E33}"/>
                </a:ext>
              </a:extLst>
            </p:cNvPr>
            <p:cNvSpPr/>
            <p:nvPr/>
          </p:nvSpPr>
          <p:spPr>
            <a:xfrm>
              <a:off x="12652032" y="15233015"/>
              <a:ext cx="5889552" cy="5778654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22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8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22375D"/>
                  </a:solidFill>
                  <a:latin typeface="Franklin Gothic Book" panose="020B0503020102020204" pitchFamily="34" charset="0"/>
                </a:rPr>
                <a:t>TRANSPORTATION AND HOUSING</a:t>
              </a: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1050" name="Picture 26" descr="Search for 'stations' | Open Data DC">
              <a:extLst>
                <a:ext uri="{FF2B5EF4-FFF2-40B4-BE49-F238E27FC236}">
                  <a16:creationId xmlns:a16="http://schemas.microsoft.com/office/drawing/2014/main" id="{7F1B861F-4E3E-C54E-8333-04D7C66BC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2802" y="17698369"/>
              <a:ext cx="4572000" cy="177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3EE56-1F74-2645-B8EB-48A635BE8769}"/>
              </a:ext>
            </a:extLst>
          </p:cNvPr>
          <p:cNvGrpSpPr/>
          <p:nvPr/>
        </p:nvGrpSpPr>
        <p:grpSpPr>
          <a:xfrm>
            <a:off x="5901665" y="22731703"/>
            <a:ext cx="3657600" cy="3657601"/>
            <a:chOff x="5652307" y="19052107"/>
            <a:chExt cx="5064714" cy="506582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845B5B-B456-D14E-9EA1-1C4C44BFE1D2}"/>
                </a:ext>
              </a:extLst>
            </p:cNvPr>
            <p:cNvSpPr/>
            <p:nvPr/>
          </p:nvSpPr>
          <p:spPr>
            <a:xfrm>
              <a:off x="5652307" y="19052107"/>
              <a:ext cx="5064714" cy="5065823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223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22375D"/>
                  </a:solidFill>
                  <a:latin typeface="Franklin Gothic Book" panose="020B0503020102020204" pitchFamily="34" charset="0"/>
                </a:rPr>
                <a:t>POPULATION CHARACTERISTICS</a:t>
              </a: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3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solidFill>
                  <a:srgbClr val="22375D"/>
                </a:solidFill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  <a:p>
              <a:pPr algn="ctr"/>
              <a:endParaRPr lang="en-US" sz="2200" dirty="0">
                <a:latin typeface="Franklin Gothic Book" panose="020B0503020102020204" pitchFamily="34" charset="0"/>
              </a:endParaRPr>
            </a:p>
          </p:txBody>
        </p:sp>
        <p:pic>
          <p:nvPicPr>
            <p:cNvPr id="1052" name="Picture 28" descr="American Community Survey | Gold Standard for Disability Data">
              <a:extLst>
                <a:ext uri="{FF2B5EF4-FFF2-40B4-BE49-F238E27FC236}">
                  <a16:creationId xmlns:a16="http://schemas.microsoft.com/office/drawing/2014/main" id="{8D363FD3-5ED9-3C42-BBCB-E56C9658D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907" y="20646676"/>
              <a:ext cx="3481239" cy="182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Arlington County, Virginia. GIS Open Data">
              <a:extLst>
                <a:ext uri="{FF2B5EF4-FFF2-40B4-BE49-F238E27FC236}">
                  <a16:creationId xmlns:a16="http://schemas.microsoft.com/office/drawing/2014/main" id="{A44DC4E4-43DE-BD41-A5CA-1420AA17B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774" b="89474" l="10000" r="90500">
                          <a14:foregroundMark x1="54500" y1="11278" x2="27500" y2="9023"/>
                          <a14:foregroundMark x1="27500" y1="9023" x2="5500" y2="34586"/>
                          <a14:foregroundMark x1="5500" y1="34586" x2="21500" y2="72932"/>
                          <a14:foregroundMark x1="21500" y1="72932" x2="46000" y2="93233"/>
                          <a14:foregroundMark x1="46000" y1="93233" x2="72500" y2="90226"/>
                          <a14:foregroundMark x1="72500" y1="90226" x2="90500" y2="57895"/>
                          <a14:foregroundMark x1="90500" y1="57895" x2="79000" y2="22556"/>
                          <a14:foregroundMark x1="79000" y1="22556" x2="53500" y2="9774"/>
                          <a14:foregroundMark x1="53500" y1="9774" x2="52500" y2="11278"/>
                          <a14:foregroundMark x1="59500" y1="39098" x2="33000" y2="40602"/>
                          <a14:foregroundMark x1="33000" y1="40602" x2="48500" y2="74436"/>
                          <a14:foregroundMark x1="48500" y1="74436" x2="74500" y2="77444"/>
                          <a14:foregroundMark x1="74500" y1="77444" x2="60500" y2="42105"/>
                          <a14:foregroundMark x1="60500" y1="42105" x2="55500" y2="42105"/>
                          <a14:foregroundMark x1="52500" y1="54887" x2="41000" y2="54887"/>
                          <a14:foregroundMark x1="48500" y1="66917" x2="54500" y2="66917"/>
                          <a14:foregroundMark x1="61500" y1="36090" x2="34000" y2="25564"/>
                          <a14:foregroundMark x1="34000" y1="25564" x2="62500" y2="39098"/>
                          <a14:foregroundMark x1="62500" y1="39098" x2="53500" y2="37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193" y="22264763"/>
              <a:ext cx="2540001" cy="1689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Chart, diagram&#10;&#10;Description automatically generated">
            <a:extLst>
              <a:ext uri="{FF2B5EF4-FFF2-40B4-BE49-F238E27FC236}">
                <a16:creationId xmlns:a16="http://schemas.microsoft.com/office/drawing/2014/main" id="{EAD71A70-CBF6-0B42-A625-F6A23CFDF91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844526" y="4986791"/>
            <a:ext cx="5076631" cy="498624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CB1DFE7-4706-144C-ABFB-16E1C136B915}"/>
              </a:ext>
            </a:extLst>
          </p:cNvPr>
          <p:cNvSpPr txBox="1"/>
          <p:nvPr/>
        </p:nvSpPr>
        <p:spPr>
          <a:xfrm>
            <a:off x="737777" y="12731587"/>
            <a:ext cx="9077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Our team creates novel datasets from linked data that are available at geographical areas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Collected data from 20+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Created 50+ derived indicators and indices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Focused on 9 policy areas</a:t>
            </a:r>
          </a:p>
          <a:p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Uses a variety of data acquisition and </a:t>
            </a:r>
          </a:p>
          <a:p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creation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Webscraping</a:t>
            </a:r>
            <a:endParaRPr lang="en-US" sz="2400" dirty="0">
              <a:solidFill>
                <a:srgbClr val="20304B"/>
              </a:solidFill>
              <a:latin typeface="Franklin Gothic Book" panose="020B0503020102020204" pitchFamily="34" charset="0"/>
              <a:ea typeface="ITC Franklin Gothic Std Book" charset="0"/>
              <a:cs typeface="ITC Franklin Gothic Std Book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304B"/>
                </a:solidFill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Spatial linkage</a:t>
            </a:r>
            <a:endParaRPr lang="en-US" sz="2200" dirty="0">
              <a:solidFill>
                <a:srgbClr val="20304B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9846F3-E68F-BC41-B2BB-1F442F4C2B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67827" y="12996732"/>
            <a:ext cx="5588000" cy="635000"/>
          </a:xfrm>
          <a:prstGeom prst="rect">
            <a:avLst/>
          </a:prstGeom>
        </p:spPr>
      </p:pic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5669753A-A71B-2E42-8E2A-0FF2F47A4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71477"/>
              </p:ext>
            </p:extLst>
          </p:nvPr>
        </p:nvGraphicFramePr>
        <p:xfrm>
          <a:off x="508000" y="9406287"/>
          <a:ext cx="1277687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438">
                  <a:extLst>
                    <a:ext uri="{9D8B030D-6E8A-4147-A177-3AD203B41FA5}">
                      <a16:colId xmlns:a16="http://schemas.microsoft.com/office/drawing/2014/main" val="217056315"/>
                    </a:ext>
                  </a:extLst>
                </a:gridCol>
                <a:gridCol w="6388438">
                  <a:extLst>
                    <a:ext uri="{9D8B030D-6E8A-4147-A177-3AD203B41FA5}">
                      <a16:colId xmlns:a16="http://schemas.microsoft.com/office/drawing/2014/main" val="4139043402"/>
                    </a:ext>
                  </a:extLst>
                </a:gridCol>
              </a:tblGrid>
              <a:tr h="1894225">
                <a:tc>
                  <a:txBody>
                    <a:bodyPr/>
                    <a:lstStyle/>
                    <a:p>
                      <a:pPr marL="407988" indent="-4079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Data sources and metadata</a:t>
                      </a:r>
                    </a:p>
                    <a:p>
                      <a:pPr marL="407988" indent="-407988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Collected and created measures</a:t>
                      </a:r>
                    </a:p>
                    <a:p>
                      <a:pPr marL="407988" marR="0" lvl="0" indent="-407988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Composite metrics</a:t>
                      </a:r>
                    </a:p>
                    <a:p>
                      <a:pPr marL="407988" marR="0" lvl="0" indent="-407988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Maps reflecting multiple geographies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Data download via web or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Capability to statistically explore the data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2400" b="0" kern="120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</a:rPr>
                        <a:t>Sustainable architecture</a:t>
                      </a:r>
                    </a:p>
                    <a:p>
                      <a:pPr marL="342900" marR="0" lvl="0" indent="-342900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rgbClr val="20304B"/>
                          </a:solidFill>
                          <a:latin typeface="Franklin Gothic Book" panose="020B0503020102020204" pitchFamily="34" charset="0"/>
                          <a:ea typeface="ITC Franklin Gothic Std Book" charset="0"/>
                          <a:cs typeface="ITC Franklin Gothic Std Book" charset="0"/>
                        </a:rPr>
                        <a:t>Designed and built in cooperation with localities (CLD3)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634770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71B6E47A-2195-42D7-805C-6E69138BAC90}"/>
              </a:ext>
            </a:extLst>
          </p:cNvPr>
          <p:cNvGrpSpPr/>
          <p:nvPr/>
        </p:nvGrpSpPr>
        <p:grpSpPr>
          <a:xfrm>
            <a:off x="13996578" y="19007394"/>
            <a:ext cx="7353574" cy="926388"/>
            <a:chOff x="14197576" y="18094497"/>
            <a:chExt cx="7353574" cy="926388"/>
          </a:xfrm>
        </p:grpSpPr>
        <p:pic>
          <p:nvPicPr>
            <p:cNvPr id="34" name="Picture 33" descr="A close-up of a sign&#10;&#10;Description automatically generated with medium confidence">
              <a:extLst>
                <a:ext uri="{FF2B5EF4-FFF2-40B4-BE49-F238E27FC236}">
                  <a16:creationId xmlns:a16="http://schemas.microsoft.com/office/drawing/2014/main" id="{08591688-CF31-3747-88B3-BDEFCC7F9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561289" y="18094497"/>
              <a:ext cx="4989861" cy="926388"/>
            </a:xfrm>
            <a:prstGeom prst="rect">
              <a:avLst/>
            </a:prstGeom>
          </p:spPr>
        </p:pic>
        <p:pic>
          <p:nvPicPr>
            <p:cNvPr id="36" name="Picture 3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13540CD-08EC-CD45-9DFB-292D031D2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4197576" y="18206283"/>
              <a:ext cx="2226746" cy="585986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F4824A0-8DF6-F048-8B2B-9ED944E31BF6}"/>
              </a:ext>
            </a:extLst>
          </p:cNvPr>
          <p:cNvSpPr txBox="1"/>
          <p:nvPr/>
        </p:nvSpPr>
        <p:spPr>
          <a:xfrm>
            <a:off x="2118923" y="30540246"/>
            <a:ext cx="1792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Franklin Gothic Book" panose="020B0503020102020204" pitchFamily="34" charset="0"/>
              </a:rPr>
              <a:t>Keller, S. A., Shipp, S. S., Schroeder, A. D., &amp; Korkmaz, G. (2020). Doing Data Science: A Framework and Case Study. </a:t>
            </a:r>
            <a:r>
              <a:rPr lang="en-US" sz="1800" i="1" dirty="0">
                <a:latin typeface="Franklin Gothic Book" panose="020B0503020102020204" pitchFamily="34" charset="0"/>
              </a:rPr>
              <a:t>Harvard Data Science Review</a:t>
            </a:r>
            <a:r>
              <a:rPr lang="en-US" sz="1800" dirty="0">
                <a:latin typeface="Franklin Gothic Book" panose="020B0503020102020204" pitchFamily="34" charset="0"/>
              </a:rPr>
              <a:t>, </a:t>
            </a:r>
            <a:r>
              <a:rPr lang="en-US" sz="1800" i="1" dirty="0">
                <a:latin typeface="Franklin Gothic Book" panose="020B0503020102020204" pitchFamily="34" charset="0"/>
              </a:rPr>
              <a:t>2</a:t>
            </a:r>
            <a:r>
              <a:rPr lang="en-US" sz="1800" dirty="0">
                <a:latin typeface="Franklin Gothic Book" panose="020B0503020102020204" pitchFamily="34" charset="0"/>
              </a:rPr>
              <a:t>(1).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FB7DBD-9A60-4185-9FEC-F2B0E8AE1337}"/>
              </a:ext>
            </a:extLst>
          </p:cNvPr>
          <p:cNvGrpSpPr/>
          <p:nvPr/>
        </p:nvGrpSpPr>
        <p:grpSpPr>
          <a:xfrm>
            <a:off x="16465096" y="21771793"/>
            <a:ext cx="3992256" cy="1005624"/>
            <a:chOff x="15398537" y="21640198"/>
            <a:chExt cx="3992256" cy="1005624"/>
          </a:xfrm>
        </p:grpSpPr>
        <p:pic>
          <p:nvPicPr>
            <p:cNvPr id="28" name="Picture 27" descr="Logo, company name&#10;&#10;Description automatically generated">
              <a:extLst>
                <a:ext uri="{FF2B5EF4-FFF2-40B4-BE49-F238E27FC236}">
                  <a16:creationId xmlns:a16="http://schemas.microsoft.com/office/drawing/2014/main" id="{9669C0D0-A128-7540-91F2-0EA364E5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5398537" y="21694284"/>
              <a:ext cx="2223593" cy="951538"/>
            </a:xfrm>
            <a:prstGeom prst="rect">
              <a:avLst/>
            </a:prstGeom>
          </p:spPr>
        </p:pic>
        <p:pic>
          <p:nvPicPr>
            <p:cNvPr id="45" name="Picture 44" descr="Logo, company name&#10;&#10;Description automatically generated">
              <a:extLst>
                <a:ext uri="{FF2B5EF4-FFF2-40B4-BE49-F238E27FC236}">
                  <a16:creationId xmlns:a16="http://schemas.microsoft.com/office/drawing/2014/main" id="{EE6AD97A-B5F5-794A-91A9-2CE2F4B1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999525" y="21640198"/>
              <a:ext cx="1391268" cy="96952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96FD10-9B12-407D-96EB-7F7B1D53CE55}"/>
              </a:ext>
            </a:extLst>
          </p:cNvPr>
          <p:cNvGrpSpPr/>
          <p:nvPr/>
        </p:nvGrpSpPr>
        <p:grpSpPr>
          <a:xfrm>
            <a:off x="13633374" y="24392046"/>
            <a:ext cx="7741220" cy="5610537"/>
            <a:chOff x="13479099" y="23009927"/>
            <a:chExt cx="6547031" cy="266978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1C6B833-7EFD-4B3A-A87F-0106C30C7BBC}"/>
                </a:ext>
              </a:extLst>
            </p:cNvPr>
            <p:cNvSpPr/>
            <p:nvPr/>
          </p:nvSpPr>
          <p:spPr>
            <a:xfrm>
              <a:off x="13479099" y="23009927"/>
              <a:ext cx="6547031" cy="266978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002060"/>
                </a:solidFill>
                <a:latin typeface="ITC Franklin Gothic Std Bk Cd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B1B5FB-F3C6-42A6-B4EC-E7D6AB771695}"/>
                </a:ext>
              </a:extLst>
            </p:cNvPr>
            <p:cNvSpPr txBox="1"/>
            <p:nvPr/>
          </p:nvSpPr>
          <p:spPr>
            <a:xfrm>
              <a:off x="13479099" y="23115005"/>
              <a:ext cx="654703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20304B"/>
                  </a:solidFill>
                  <a:latin typeface="ITC Franklin Gothic Std Book" charset="0"/>
                  <a:ea typeface="ITC Franklin Gothic Std Book" charset="0"/>
                  <a:cs typeface="ITC Franklin Gothic Std Book" charset="0"/>
                </a:rPr>
                <a:t>DATA ARCHITECTURE</a:t>
              </a:r>
              <a:endParaRPr lang="en-US" sz="36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  <a:p>
              <a:endParaRPr lang="en-US" sz="3600" b="1" dirty="0">
                <a:solidFill>
                  <a:srgbClr val="20304B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ECB6E0C-FA33-0F41-92BB-FB1B24C91B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437250" y="25680226"/>
            <a:ext cx="4106463" cy="523574"/>
          </a:xfrm>
          <a:prstGeom prst="rect">
            <a:avLst/>
          </a:prstGeom>
        </p:spPr>
      </p:pic>
      <p:pic>
        <p:nvPicPr>
          <p:cNvPr id="46" name="Picture 2" descr="GitHub Logo, history, meaning, symbol, PNG">
            <a:extLst>
              <a:ext uri="{FF2B5EF4-FFF2-40B4-BE49-F238E27FC236}">
                <a16:creationId xmlns:a16="http://schemas.microsoft.com/office/drawing/2014/main" id="{C2A57D4B-592D-2F4D-8922-8542C29C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607" y="25445458"/>
            <a:ext cx="1625341" cy="91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89A065C-5666-40DB-9927-3906922C474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155028" y="26523540"/>
            <a:ext cx="6772481" cy="293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722BD8-3119-364B-81C2-F29B2EE18339}"/>
              </a:ext>
            </a:extLst>
          </p:cNvPr>
          <p:cNvSpPr/>
          <p:nvPr/>
        </p:nvSpPr>
        <p:spPr>
          <a:xfrm>
            <a:off x="5469590" y="8812423"/>
            <a:ext cx="2910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</a:rPr>
              <a:t>KEY FEATURES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41C5758-DA94-ED6A-02A2-1BC3CF07B5A6}"/>
              </a:ext>
            </a:extLst>
          </p:cNvPr>
          <p:cNvSpPr/>
          <p:nvPr/>
        </p:nvSpPr>
        <p:spPr>
          <a:xfrm>
            <a:off x="20337408" y="12973869"/>
            <a:ext cx="1039438" cy="1492251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C48F51-87F9-2814-8E4F-A1E47B033297}"/>
              </a:ext>
            </a:extLst>
          </p:cNvPr>
          <p:cNvSpPr txBox="1"/>
          <p:nvPr/>
        </p:nvSpPr>
        <p:spPr>
          <a:xfrm>
            <a:off x="20315823" y="13258178"/>
            <a:ext cx="112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See Demo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24E263-C890-BFB6-FAA4-66A3A46396A8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r="14953" b="3846"/>
          <a:stretch/>
        </p:blipFill>
        <p:spPr>
          <a:xfrm>
            <a:off x="14367827" y="13702441"/>
            <a:ext cx="5605672" cy="635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22144E-F166-5539-593B-3BEB380561D9}"/>
              </a:ext>
            </a:extLst>
          </p:cNvPr>
          <p:cNvSpPr txBox="1"/>
          <p:nvPr/>
        </p:nvSpPr>
        <p:spPr>
          <a:xfrm>
            <a:off x="15991092" y="18330054"/>
            <a:ext cx="3708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304B"/>
                </a:solidFill>
                <a:latin typeface="ITC Franklin Gothic Std Book" charset="0"/>
              </a:rPr>
              <a:t>MEDIA COVERAGE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949874-9015-6CC9-D8C5-AD7B772CED75}"/>
              </a:ext>
            </a:extLst>
          </p:cNvPr>
          <p:cNvSpPr txBox="1"/>
          <p:nvPr/>
        </p:nvSpPr>
        <p:spPr>
          <a:xfrm>
            <a:off x="15146142" y="20951519"/>
            <a:ext cx="5612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20304B"/>
                </a:solidFill>
                <a:latin typeface="ITC Franklin Gothic Std Book" charset="0"/>
              </a:rPr>
              <a:t>UPCOMING PRESENTATIONS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65B112-5C62-F48E-2864-9A84CF657A11}"/>
              </a:ext>
            </a:extLst>
          </p:cNvPr>
          <p:cNvSpPr txBox="1"/>
          <p:nvPr/>
        </p:nvSpPr>
        <p:spPr>
          <a:xfrm>
            <a:off x="13927152" y="15370742"/>
            <a:ext cx="7796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030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FUTURE STEPS</a:t>
            </a:r>
          </a:p>
          <a:p>
            <a:pPr marL="349250" indent="-158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Refine development of new measures and metrics</a:t>
            </a:r>
          </a:p>
          <a:p>
            <a:pPr marL="349250" indent="-158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0304B"/>
                </a:solidFill>
                <a:latin typeface="Franklin Gothic Book" panose="020B0503020102020204" pitchFamily="34" charset="0"/>
                <a:ea typeface="ITC Franklin Gothic Std Book" charset="0"/>
                <a:cs typeface="ITC Franklin Gothic Std Book" charset="0"/>
              </a:rPr>
              <a:t>Release open-source datasets and tools</a:t>
            </a:r>
          </a:p>
          <a:p>
            <a:pPr marL="349250" indent="-158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0304B"/>
                </a:solidFill>
                <a:latin typeface="Franklin Gothic Book" panose="020B0503020102020204" pitchFamily="34" charset="0"/>
              </a:rPr>
              <a:t>Engages stakeholders in the development of metrics</a:t>
            </a:r>
          </a:p>
          <a:p>
            <a:pPr marL="349250" indent="-158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0304B"/>
                </a:solidFill>
                <a:latin typeface="Franklin Gothic Book" panose="020B0503020102020204" pitchFamily="34" charset="0"/>
              </a:rPr>
              <a:t>Expand the research to lower geographical coverage</a:t>
            </a:r>
          </a:p>
          <a:p>
            <a:endParaRPr lang="en-US" sz="2800" dirty="0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7DEFE57-FE9D-65DF-B82C-57E2BD09E016}"/>
              </a:ext>
            </a:extLst>
          </p:cNvPr>
          <p:cNvSpPr/>
          <p:nvPr/>
        </p:nvSpPr>
        <p:spPr>
          <a:xfrm>
            <a:off x="272675" y="3318145"/>
            <a:ext cx="12714071" cy="8232097"/>
          </a:xfrm>
          <a:prstGeom prst="round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20304B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6CDAE69-F8C1-27FB-323E-37CB3646AD7E}"/>
              </a:ext>
            </a:extLst>
          </p:cNvPr>
          <p:cNvSpPr/>
          <p:nvPr/>
        </p:nvSpPr>
        <p:spPr>
          <a:xfrm>
            <a:off x="13813425" y="3213467"/>
            <a:ext cx="7796788" cy="20256402"/>
          </a:xfrm>
          <a:prstGeom prst="roundRect">
            <a:avLst/>
          </a:prstGeom>
          <a:noFill/>
          <a:ln w="952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20304B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CCC16B2D-7B65-EF48-A619-104AB4AA005F}"/>
              </a:ext>
            </a:extLst>
          </p:cNvPr>
          <p:cNvSpPr txBox="1"/>
          <p:nvPr/>
        </p:nvSpPr>
        <p:spPr>
          <a:xfrm>
            <a:off x="405711" y="298382"/>
            <a:ext cx="141889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ITC Franklin Gothic Std Bk Cd" charset="0"/>
                <a:ea typeface="ITC Franklin Gothic Std Bk Cd" charset="0"/>
                <a:cs typeface="ITC Franklin Gothic Std Bk Cd" charset="0"/>
              </a:rPr>
              <a:t>EXAMPLE METRICS</a:t>
            </a:r>
          </a:p>
          <a:p>
            <a:r>
              <a:rPr lang="en-US" sz="3600" dirty="0">
                <a:solidFill>
                  <a:schemeClr val="bg1"/>
                </a:solidFill>
                <a:latin typeface="ITC Franklin Gothic Std Bk Cd" charset="0"/>
                <a:ea typeface="ITC Franklin Gothic Std Bk Cd" charset="0"/>
                <a:cs typeface="ITC Franklin Gothic Std Bk Cd" charset="0"/>
              </a:rPr>
              <a:t>OF THE SOCIAL IMPACT DATA COMMONS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72AD1E-8F06-0F40-86C9-6E9258005A2F}"/>
              </a:ext>
            </a:extLst>
          </p:cNvPr>
          <p:cNvCxnSpPr>
            <a:cxnSpLocks/>
          </p:cNvCxnSpPr>
          <p:nvPr/>
        </p:nvCxnSpPr>
        <p:spPr>
          <a:xfrm>
            <a:off x="5270650" y="17442001"/>
            <a:ext cx="1609624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93F56E4-275D-4A40-98DF-408ABBEFB6B3}"/>
              </a:ext>
            </a:extLst>
          </p:cNvPr>
          <p:cNvSpPr/>
          <p:nvPr/>
        </p:nvSpPr>
        <p:spPr>
          <a:xfrm>
            <a:off x="220017" y="13953319"/>
            <a:ext cx="1232170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Franklin Gothic Medium" panose="020B0603020102020204" pitchFamily="34" charset="0"/>
              </a:rPr>
              <a:t>Floating Catchment Areas for Specific Services</a:t>
            </a:r>
            <a:endParaRPr lang="en-US" sz="4400" dirty="0">
              <a:solidFill>
                <a:schemeClr val="tx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2149DCA-DB74-8F4C-919B-EC760FB58186}"/>
              </a:ext>
            </a:extLst>
          </p:cNvPr>
          <p:cNvSpPr/>
          <p:nvPr/>
        </p:nvSpPr>
        <p:spPr>
          <a:xfrm>
            <a:off x="11610293" y="17075293"/>
            <a:ext cx="298438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</a:rPr>
              <a:t>Three models</a:t>
            </a:r>
            <a:endParaRPr lang="en-US" sz="3600" dirty="0">
              <a:latin typeface="Franklin Gothic Medium" panose="020B06030201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025B79-4EE7-0941-99BC-5FFAC63760E4}"/>
              </a:ext>
            </a:extLst>
          </p:cNvPr>
          <p:cNvSpPr/>
          <p:nvPr/>
        </p:nvSpPr>
        <p:spPr>
          <a:xfrm>
            <a:off x="9960741" y="17914734"/>
            <a:ext cx="5546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Enhanced Two-Stage FCA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EEB6F44-1BBE-E24D-9C74-DEDCED74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06" y="18815283"/>
            <a:ext cx="4497504" cy="34607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271C83-5F20-E445-A7E9-A93565EC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325" y="22545480"/>
            <a:ext cx="4465684" cy="338232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5623CE9-651D-6740-9489-B8F4FF7A9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265" y="18872697"/>
            <a:ext cx="5546162" cy="424907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5D6AD20-DA60-294C-8348-E1F646D83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914" y="23242203"/>
            <a:ext cx="5135114" cy="272062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B07DDDF-BAFB-9B49-BB91-C8CD5845CCCB}"/>
              </a:ext>
            </a:extLst>
          </p:cNvPr>
          <p:cNvCxnSpPr>
            <a:cxnSpLocks/>
          </p:cNvCxnSpPr>
          <p:nvPr/>
        </p:nvCxnSpPr>
        <p:spPr>
          <a:xfrm>
            <a:off x="9755833" y="19553236"/>
            <a:ext cx="0" cy="5594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D8B7439-4517-BF47-9CF9-8B42B8D17B8D}"/>
              </a:ext>
            </a:extLst>
          </p:cNvPr>
          <p:cNvCxnSpPr>
            <a:cxnSpLocks/>
          </p:cNvCxnSpPr>
          <p:nvPr/>
        </p:nvCxnSpPr>
        <p:spPr>
          <a:xfrm>
            <a:off x="15787707" y="19553236"/>
            <a:ext cx="0" cy="5594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04C535C2-24A5-0448-8108-2EBED9375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916" y="26992791"/>
            <a:ext cx="10775473" cy="21814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ED8735-F49A-2E46-A31F-332D86B3B55D}"/>
              </a:ext>
            </a:extLst>
          </p:cNvPr>
          <p:cNvSpPr txBox="1"/>
          <p:nvPr/>
        </p:nvSpPr>
        <p:spPr>
          <a:xfrm>
            <a:off x="535991" y="14994669"/>
            <a:ext cx="10898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The floating catchment area (FCA) is a method that identifies spatial accessibility to a specific service, for example, hospitals, supermarkets, schools. </a:t>
            </a:r>
          </a:p>
          <a:p>
            <a:endParaRPr lang="en-US" sz="2400" dirty="0">
              <a:solidFill>
                <a:schemeClr val="tx2"/>
              </a:solidFill>
              <a:latin typeface="Franklin Gothic Medium" panose="020B0603020102020204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FCA defines the service area by a threshold travel time while accounting for the availability of physicians by their surrounded demands.  (Luo et al., 2003)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51E58B-B4BB-AD46-BB5E-D0B3DD0A124D}"/>
              </a:ext>
            </a:extLst>
          </p:cNvPr>
          <p:cNvSpPr txBox="1"/>
          <p:nvPr/>
        </p:nvSpPr>
        <p:spPr>
          <a:xfrm>
            <a:off x="298033" y="29296114"/>
            <a:ext cx="1268239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References:</a:t>
            </a:r>
            <a:br>
              <a:rPr lang="en-US" sz="1600" dirty="0"/>
            </a:br>
            <a:r>
              <a:rPr lang="en-US" sz="1600" dirty="0"/>
              <a:t>American Community Survey ACS (2019). U.S. Census Bureau.</a:t>
            </a:r>
          </a:p>
          <a:p>
            <a:r>
              <a:rPr lang="en-US" sz="1600" dirty="0"/>
              <a:t>CHAS (2020) Comprehensive Housing Affordability Strategy. U.S. Department of Housing and Urban Development.</a:t>
            </a:r>
          </a:p>
          <a:p>
            <a:r>
              <a:rPr lang="en-US" sz="1600" dirty="0"/>
              <a:t>Gallardo, R. (2020). Digital Divide Index. Purdue Center for Regional Development. Retrieved from Digital Divide Index (DDI)</a:t>
            </a:r>
          </a:p>
          <a:p>
            <a:r>
              <a:rPr lang="en-US" sz="1600" dirty="0"/>
              <a:t>Luo, W., &amp; Wang, F. (2003). Measures of spatial accessibility to health care in a GIS environment: Synthesis and a case study in the Chicago region. </a:t>
            </a:r>
            <a:r>
              <a:rPr lang="en-US" sz="1600" i="1" dirty="0"/>
              <a:t>Environment and Planning B: Planning and Design</a:t>
            </a:r>
            <a:r>
              <a:rPr lang="en-US" sz="1600" dirty="0"/>
              <a:t>, </a:t>
            </a:r>
            <a:r>
              <a:rPr lang="en-US" sz="1600" i="1" dirty="0"/>
              <a:t>30</a:t>
            </a:r>
            <a:r>
              <a:rPr lang="en-US" sz="1600" dirty="0"/>
              <a:t>, 865–884. </a:t>
            </a:r>
            <a:r>
              <a:rPr lang="en-US" sz="1600" dirty="0">
                <a:hlinkClick r:id="rId9"/>
              </a:rPr>
              <a:t>https://doi.org/10.1068/b29120</a:t>
            </a:r>
            <a:endParaRPr lang="en-US" sz="1600" dirty="0"/>
          </a:p>
          <a:p>
            <a:r>
              <a:rPr lang="en-US" sz="1600" dirty="0"/>
              <a:t>National Center for Health Statistics (NCHS) 2021.Number of physicians in patient care per 100,000 resident population, by state: United States, 2018</a:t>
            </a:r>
          </a:p>
          <a:p>
            <a:r>
              <a:rPr lang="en-US" sz="1600" dirty="0" err="1"/>
              <a:t>Ookla</a:t>
            </a:r>
            <a:r>
              <a:rPr lang="en-US" sz="1600" dirty="0"/>
              <a:t> (2021) </a:t>
            </a:r>
            <a:r>
              <a:rPr lang="en-US" sz="1600" dirty="0" err="1"/>
              <a:t>Ookla</a:t>
            </a:r>
            <a:r>
              <a:rPr lang="en-US" sz="1600" dirty="0"/>
              <a:t> </a:t>
            </a:r>
            <a:r>
              <a:rPr lang="en-US" sz="1600" dirty="0" err="1"/>
              <a:t>Speedtest</a:t>
            </a:r>
            <a:r>
              <a:rPr lang="en-US" sz="1600" dirty="0"/>
              <a:t>®. </a:t>
            </a:r>
          </a:p>
          <a:p>
            <a:r>
              <a:rPr lang="en-US" sz="1600" dirty="0"/>
              <a:t>U.S. BUREAU OF LABOR STATISTICS (BLS) 2021. Occupational Employment and Wage Statistics Query System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89FDB-84E4-9747-96EC-A4129352724D}"/>
              </a:ext>
            </a:extLst>
          </p:cNvPr>
          <p:cNvSpPr txBox="1"/>
          <p:nvPr/>
        </p:nvSpPr>
        <p:spPr>
          <a:xfrm>
            <a:off x="12487671" y="15356354"/>
            <a:ext cx="1955131" cy="523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  <a:ea typeface="Franklin Gothic Book" charset="0"/>
                <a:cs typeface="Franklin Gothic Book" charset="0"/>
              </a:rPr>
              <a:t>How many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  <a:ea typeface="Franklin Gothic Book" charset="0"/>
              <a:cs typeface="Franklin Gothic Book" charset="0"/>
            </a:endParaRPr>
          </a:p>
        </p:txBody>
      </p:sp>
      <p:graphicFrame>
        <p:nvGraphicFramePr>
          <p:cNvPr id="72" name="Table 55">
            <a:extLst>
              <a:ext uri="{FF2B5EF4-FFF2-40B4-BE49-F238E27FC236}">
                <a16:creationId xmlns:a16="http://schemas.microsoft.com/office/drawing/2014/main" id="{C72F13C2-68AD-7A47-A3E6-8CE16F5D8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41899"/>
              </p:ext>
            </p:extLst>
          </p:nvPr>
        </p:nvGraphicFramePr>
        <p:xfrm>
          <a:off x="14050601" y="14860404"/>
          <a:ext cx="277442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4427">
                  <a:extLst>
                    <a:ext uri="{9D8B030D-6E8A-4147-A177-3AD203B41FA5}">
                      <a16:colId xmlns:a16="http://schemas.microsoft.com/office/drawing/2014/main" val="40412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21375D"/>
                          </a:solidFill>
                          <a:latin typeface="Franklin Gothic Medium" panose="020B0603020102020204" pitchFamily="34" charset="0"/>
                        </a:rPr>
                        <a:t>providers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3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21375D"/>
                          </a:solidFill>
                          <a:latin typeface="Franklin Gothic Medium" panose="020B0603020102020204" pitchFamily="34" charset="0"/>
                        </a:rPr>
                        <a:t>doctors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7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21375D"/>
                          </a:solidFill>
                          <a:latin typeface="Franklin Gothic Medium" panose="020B0603020102020204" pitchFamily="34" charset="0"/>
                        </a:rPr>
                        <a:t>grocery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66371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2F173CA7-CAAA-514D-A704-3D6C88C2DDC2}"/>
              </a:ext>
            </a:extLst>
          </p:cNvPr>
          <p:cNvSpPr txBox="1"/>
          <p:nvPr/>
        </p:nvSpPr>
        <p:spPr>
          <a:xfrm>
            <a:off x="16528773" y="15290227"/>
            <a:ext cx="23833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  <a:ea typeface="Franklin Gothic Book" charset="0"/>
                <a:cs typeface="Franklin Gothic Book" charset="0"/>
              </a:rPr>
              <a:t>are available per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  <a:ea typeface="Franklin Gothic Book" charset="0"/>
              <a:cs typeface="Franklin Gothic Book" charset="0"/>
            </a:endParaRPr>
          </a:p>
        </p:txBody>
      </p:sp>
      <p:graphicFrame>
        <p:nvGraphicFramePr>
          <p:cNvPr id="74" name="Table 55">
            <a:extLst>
              <a:ext uri="{FF2B5EF4-FFF2-40B4-BE49-F238E27FC236}">
                <a16:creationId xmlns:a16="http://schemas.microsoft.com/office/drawing/2014/main" id="{14E941A0-ACB7-CE4C-9D5B-FF4A844E0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19005"/>
              </p:ext>
            </p:extLst>
          </p:nvPr>
        </p:nvGraphicFramePr>
        <p:xfrm>
          <a:off x="18667670" y="14871095"/>
          <a:ext cx="2060578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0578">
                  <a:extLst>
                    <a:ext uri="{9D8B030D-6E8A-4147-A177-3AD203B41FA5}">
                      <a16:colId xmlns:a16="http://schemas.microsoft.com/office/drawing/2014/main" val="40412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F47B42"/>
                          </a:solidFill>
                          <a:latin typeface="Franklin Gothic Medium" panose="020B0603020102020204" pitchFamily="34" charset="0"/>
                        </a:rPr>
                        <a:t>consumer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63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47B42"/>
                          </a:solidFill>
                          <a:latin typeface="Franklin Gothic Medium" panose="020B0603020102020204" pitchFamily="34" charset="0"/>
                        </a:rPr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766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47B42"/>
                          </a:solidFill>
                          <a:latin typeface="Franklin Gothic Medium" panose="020B0603020102020204" pitchFamily="34" charset="0"/>
                        </a:rPr>
                        <a:t>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66371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FAB3711-4EAB-9847-AA4C-66E041DDA4FF}"/>
              </a:ext>
            </a:extLst>
          </p:cNvPr>
          <p:cNvSpPr txBox="1"/>
          <p:nvPr/>
        </p:nvSpPr>
        <p:spPr>
          <a:xfrm>
            <a:off x="20728247" y="15127133"/>
            <a:ext cx="3685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pitchFamily="34" charset="0"/>
                <a:ea typeface="Franklin Gothic Book" charset="0"/>
                <a:cs typeface="Franklin Gothic Book" charset="0"/>
              </a:rPr>
              <a:t>?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pitchFamily="34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6D93F4-0F1C-274D-9F37-792CA34C6F98}"/>
              </a:ext>
            </a:extLst>
          </p:cNvPr>
          <p:cNvSpPr/>
          <p:nvPr/>
        </p:nvSpPr>
        <p:spPr>
          <a:xfrm>
            <a:off x="270083" y="26243987"/>
            <a:ext cx="109728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Franklin Gothic Medium" panose="020B0603020102020204" pitchFamily="34" charset="0"/>
              </a:rPr>
              <a:t>R Package – </a:t>
            </a:r>
            <a:r>
              <a:rPr lang="en-US" sz="4400" b="1" dirty="0" err="1">
                <a:solidFill>
                  <a:schemeClr val="tx2"/>
                </a:solidFill>
                <a:latin typeface="Franklin Gothic Medium" panose="020B0603020102020204" pitchFamily="34" charset="0"/>
              </a:rPr>
              <a:t>catchment_ratio</a:t>
            </a:r>
            <a:endParaRPr lang="en-US" sz="4400" dirty="0">
              <a:solidFill>
                <a:schemeClr val="tx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0109FE-B895-B64E-8CEB-26E1C576A4A2}"/>
              </a:ext>
            </a:extLst>
          </p:cNvPr>
          <p:cNvSpPr/>
          <p:nvPr/>
        </p:nvSpPr>
        <p:spPr>
          <a:xfrm>
            <a:off x="5448450" y="17859315"/>
            <a:ext cx="4458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Two-Stage FCA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47C60E2-9DFF-AC4B-9A46-5FEFA4404B1D}"/>
              </a:ext>
            </a:extLst>
          </p:cNvPr>
          <p:cNvCxnSpPr>
            <a:cxnSpLocks/>
          </p:cNvCxnSpPr>
          <p:nvPr/>
        </p:nvCxnSpPr>
        <p:spPr>
          <a:xfrm>
            <a:off x="2457096" y="13629972"/>
            <a:ext cx="1667550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40B1B08-00DF-F64A-B73C-CC132133FB34}"/>
              </a:ext>
            </a:extLst>
          </p:cNvPr>
          <p:cNvSpPr txBox="1"/>
          <p:nvPr/>
        </p:nvSpPr>
        <p:spPr>
          <a:xfrm>
            <a:off x="7289542" y="18525051"/>
            <a:ext cx="22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Providers in my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F2B2FFA-00F3-1A4B-828F-493A217A1565}"/>
              </a:ext>
            </a:extLst>
          </p:cNvPr>
          <p:cNvSpPr txBox="1"/>
          <p:nvPr/>
        </p:nvSpPr>
        <p:spPr>
          <a:xfrm>
            <a:off x="6571669" y="22251511"/>
            <a:ext cx="290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Providers serve broader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88C40B-55C5-F746-926C-B1A3D7B89ADA}"/>
              </a:ext>
            </a:extLst>
          </p:cNvPr>
          <p:cNvSpPr txBox="1"/>
          <p:nvPr/>
        </p:nvSpPr>
        <p:spPr>
          <a:xfrm>
            <a:off x="12980428" y="18564379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Proximity of providers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484605E-035B-5C4F-BDA7-E31C85F26541}"/>
              </a:ext>
            </a:extLst>
          </p:cNvPr>
          <p:cNvSpPr txBox="1"/>
          <p:nvPr/>
        </p:nvSpPr>
        <p:spPr>
          <a:xfrm>
            <a:off x="11288027" y="25651781"/>
            <a:ext cx="38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Proximity is weighted by travel time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B14EDD2-58E8-5E47-8A97-CEC511CFE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65320" y="18880111"/>
            <a:ext cx="5478053" cy="4169946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1A76A87-60FE-5D40-8CA2-606E7EDA58E6}"/>
              </a:ext>
            </a:extLst>
          </p:cNvPr>
          <p:cNvSpPr txBox="1"/>
          <p:nvPr/>
        </p:nvSpPr>
        <p:spPr>
          <a:xfrm>
            <a:off x="18375019" y="18502996"/>
            <a:ext cx="335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Probability of provider’s selection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25A9D30-0EA6-864C-841C-D6D69A9F2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2361" y="23561747"/>
            <a:ext cx="2954517" cy="156532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6C095CC-0B59-364B-9AA8-3EB5F4A1E6D2}"/>
              </a:ext>
            </a:extLst>
          </p:cNvPr>
          <p:cNvSpPr txBox="1"/>
          <p:nvPr/>
        </p:nvSpPr>
        <p:spPr>
          <a:xfrm>
            <a:off x="16574571" y="25464181"/>
            <a:ext cx="382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Probability of selecting a provider given the accessibility of the area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838AEE-2C5B-6D4A-9043-FC585D55EC77}"/>
              </a:ext>
            </a:extLst>
          </p:cNvPr>
          <p:cNvSpPr/>
          <p:nvPr/>
        </p:nvSpPr>
        <p:spPr>
          <a:xfrm>
            <a:off x="18531171" y="23387161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en-US" sz="44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1B0249A-D0F9-3340-9B07-034B597298E1}"/>
              </a:ext>
            </a:extLst>
          </p:cNvPr>
          <p:cNvSpPr/>
          <p:nvPr/>
        </p:nvSpPr>
        <p:spPr>
          <a:xfrm>
            <a:off x="412875" y="18386019"/>
            <a:ext cx="32737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 Typical Ratio 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supply-demand (R)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F72385-4C47-534A-85EF-8BD594EFA34B}"/>
              </a:ext>
            </a:extLst>
          </p:cNvPr>
          <p:cNvSpPr txBox="1"/>
          <p:nvPr/>
        </p:nvSpPr>
        <p:spPr>
          <a:xfrm>
            <a:off x="356906" y="20256795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 Cond" panose="020B0606030402020204" pitchFamily="34" charset="0"/>
              </a:rPr>
              <a:t>R</a:t>
            </a:r>
            <a:endParaRPr lang="en-US" sz="4400" baseline="-25000" dirty="0">
              <a:latin typeface="Franklin Gothic Medium Cond" panose="020B06060304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50412E-E513-C347-85B9-DAE338522D68}"/>
              </a:ext>
            </a:extLst>
          </p:cNvPr>
          <p:cNvSpPr txBox="1"/>
          <p:nvPr/>
        </p:nvSpPr>
        <p:spPr>
          <a:xfrm>
            <a:off x="773844" y="20301851"/>
            <a:ext cx="473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Franklin Gothic Medium Cond" panose="020B0606030402020204" pitchFamily="34" charset="0"/>
              </a:rPr>
              <a:t>=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A9320D5-CAE0-8C4D-9898-6CCE2B8AABB5}"/>
              </a:ext>
            </a:extLst>
          </p:cNvPr>
          <p:cNvSpPr txBox="1"/>
          <p:nvPr/>
        </p:nvSpPr>
        <p:spPr>
          <a:xfrm>
            <a:off x="1227740" y="20230301"/>
            <a:ext cx="246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Number of providers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EAD42E-75A7-934E-BF87-323E6FC84ECC}"/>
              </a:ext>
            </a:extLst>
          </p:cNvPr>
          <p:cNvCxnSpPr>
            <a:cxnSpLocks/>
          </p:cNvCxnSpPr>
          <p:nvPr/>
        </p:nvCxnSpPr>
        <p:spPr>
          <a:xfrm>
            <a:off x="1294994" y="20689783"/>
            <a:ext cx="2264644" cy="24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4BD23B9-4B24-5A4E-9976-20896F4E81D3}"/>
              </a:ext>
            </a:extLst>
          </p:cNvPr>
          <p:cNvSpPr txBox="1"/>
          <p:nvPr/>
        </p:nvSpPr>
        <p:spPr>
          <a:xfrm>
            <a:off x="1767914" y="20715658"/>
            <a:ext cx="1467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anklin Gothic Medium Cond" panose="020B0606030402020204" pitchFamily="34" charset="0"/>
              </a:rPr>
              <a:t>Population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9B88F0-F8C1-EA42-AFB5-26339F8D1A7E}"/>
              </a:ext>
            </a:extLst>
          </p:cNvPr>
          <p:cNvSpPr/>
          <p:nvPr/>
        </p:nvSpPr>
        <p:spPr>
          <a:xfrm>
            <a:off x="451075" y="21813933"/>
            <a:ext cx="40000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For example: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268.5 physicians per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100 K people in VA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(NCHS, 2021)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205 Police Officers per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100 K people in VA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(BLS, 2021)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charset="0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Franklin Gothic Book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charset="0"/>
              </a:rPr>
              <a:t>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8CE9218-AC6A-CD45-BAC8-CE701AB78C73}"/>
              </a:ext>
            </a:extLst>
          </p:cNvPr>
          <p:cNvSpPr txBox="1"/>
          <p:nvPr/>
        </p:nvSpPr>
        <p:spPr>
          <a:xfrm>
            <a:off x="4135881" y="31973687"/>
            <a:ext cx="840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rPr>
              <a:t>SOCIAL AND DECISION ANALYTICS DIVISION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D6CE75-A818-2744-9CAB-A36ACA6EF0DA}"/>
              </a:ext>
            </a:extLst>
          </p:cNvPr>
          <p:cNvSpPr/>
          <p:nvPr/>
        </p:nvSpPr>
        <p:spPr>
          <a:xfrm>
            <a:off x="16574571" y="17859315"/>
            <a:ext cx="7244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Franklin Gothic Medium" panose="020B0603020102020204" pitchFamily="34" charset="0"/>
              </a:rPr>
              <a:t>Three-Stage FCA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934F9E6-FF6C-9A4B-BCAA-6829F32AD32D}"/>
              </a:ext>
            </a:extLst>
          </p:cNvPr>
          <p:cNvSpPr/>
          <p:nvPr/>
        </p:nvSpPr>
        <p:spPr>
          <a:xfrm>
            <a:off x="143083" y="3536507"/>
            <a:ext cx="117905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Franklin Gothic Medium" panose="020B0603020102020204" pitchFamily="34" charset="0"/>
              </a:rPr>
              <a:t>Digital Equity Index</a:t>
            </a:r>
          </a:p>
          <a:p>
            <a:r>
              <a:rPr lang="en-US" sz="2400" dirty="0">
                <a:solidFill>
                  <a:schemeClr val="tx2"/>
                </a:solidFill>
                <a:latin typeface="Franklin Gothic Medium" panose="020B0603020102020204" pitchFamily="34" charset="0"/>
              </a:rPr>
              <a:t>A new metric to assess equity of access to broadband​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A281F9DC-C8C9-A54F-A67F-F56BB02886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57" y="5045241"/>
            <a:ext cx="12345613" cy="55417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F5D0520-0108-7D44-B8EF-0AA0AF1C3682}"/>
              </a:ext>
            </a:extLst>
          </p:cNvPr>
          <p:cNvSpPr txBox="1"/>
          <p:nvPr/>
        </p:nvSpPr>
        <p:spPr>
          <a:xfrm>
            <a:off x="3325473" y="2179674"/>
            <a:ext cx="9361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Hanna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Charankevich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Micah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Iserman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Vicki Lancaster, Kathryn Linehan, Cesar Montalvo, Leonel </a:t>
            </a:r>
            <a:r>
              <a:rPr lang="en-US" sz="2400" dirty="0" err="1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Siwe</a:t>
            </a:r>
            <a:r>
              <a:rPr lang="en-US" sz="2400" dirty="0">
                <a:solidFill>
                  <a:schemeClr val="bg1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rPr>
              <a:t>, Joanna Schroeder, Aaron Schroeder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2B7D7F-50A6-AF2D-50B0-D6463CC40436}"/>
              </a:ext>
            </a:extLst>
          </p:cNvPr>
          <p:cNvGrpSpPr/>
          <p:nvPr/>
        </p:nvGrpSpPr>
        <p:grpSpPr>
          <a:xfrm>
            <a:off x="12768046" y="3830172"/>
            <a:ext cx="8923263" cy="9222352"/>
            <a:chOff x="12830476" y="3860020"/>
            <a:chExt cx="8923263" cy="9222352"/>
          </a:xfrm>
        </p:grpSpPr>
        <p:sp>
          <p:nvSpPr>
            <p:cNvPr id="61" name="Rectangle: Rounded Corners 5">
              <a:extLst>
                <a:ext uri="{FF2B5EF4-FFF2-40B4-BE49-F238E27FC236}">
                  <a16:creationId xmlns:a16="http://schemas.microsoft.com/office/drawing/2014/main" id="{2DFA898F-41F2-3644-AF94-DF7368271592}"/>
                </a:ext>
              </a:extLst>
            </p:cNvPr>
            <p:cNvSpPr/>
            <p:nvPr/>
          </p:nvSpPr>
          <p:spPr>
            <a:xfrm>
              <a:off x="12830476" y="3860020"/>
              <a:ext cx="8923263" cy="9222352"/>
            </a:xfrm>
            <a:prstGeom prst="roundRect">
              <a:avLst>
                <a:gd name="adj" fmla="val 6013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213CD1D-3AA3-78B4-7444-88306618D0F5}"/>
                </a:ext>
              </a:extLst>
            </p:cNvPr>
            <p:cNvGrpSpPr/>
            <p:nvPr/>
          </p:nvGrpSpPr>
          <p:grpSpPr>
            <a:xfrm>
              <a:off x="13017754" y="4666120"/>
              <a:ext cx="8548707" cy="8283633"/>
              <a:chOff x="13078246" y="4660212"/>
              <a:chExt cx="8548707" cy="8283633"/>
            </a:xfrm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9A524418-6A51-D562-D654-D49CC700B019}"/>
                  </a:ext>
                </a:extLst>
              </p:cNvPr>
              <p:cNvSpPr/>
              <p:nvPr/>
            </p:nvSpPr>
            <p:spPr>
              <a:xfrm>
                <a:off x="13078246" y="7296104"/>
                <a:ext cx="8548707" cy="3426421"/>
              </a:xfrm>
              <a:prstGeom prst="roundRect">
                <a:avLst/>
              </a:prstGeom>
              <a:ln w="38100">
                <a:solidFill>
                  <a:srgbClr val="ED7D3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Income</a:t>
                </a:r>
              </a:p>
              <a:p>
                <a:pPr algn="ctr"/>
                <a:r>
                  <a:rPr lang="en-US" sz="8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Percent of Census tract with income above the poverty level (ACS; 2019)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Ratio between the share of homes making 75,000+ per year with internet and the share of homes making less than 35,000 per year without internet (ACS; 2019)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Percent of total households in Census tract that are not low income (less than 30% of HUD Area Median Family Income) and do not have a housing cost burden over 30% (CHAS; 2020)</a:t>
                </a:r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20C3B1CD-D591-7CA1-BDE7-2CD35E6C743E}"/>
                  </a:ext>
                </a:extLst>
              </p:cNvPr>
              <p:cNvSpPr/>
              <p:nvPr/>
            </p:nvSpPr>
            <p:spPr>
              <a:xfrm>
                <a:off x="15332201" y="10861188"/>
                <a:ext cx="4040796" cy="2082657"/>
              </a:xfrm>
              <a:prstGeom prst="roundRect">
                <a:avLst/>
              </a:prstGeom>
              <a:ln w="38100">
                <a:solidFill>
                  <a:srgbClr val="ED7D3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Digital Quality</a:t>
                </a:r>
              </a:p>
              <a:p>
                <a:pPr algn="ctr"/>
                <a:r>
                  <a:rPr lang="en-US" sz="8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 </a:t>
                </a:r>
              </a:p>
              <a:p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Census tract average</a:t>
                </a:r>
              </a:p>
              <a:p>
                <a:pPr marL="134938" indent="-134938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download speed </a:t>
                </a:r>
              </a:p>
              <a:p>
                <a:pPr marL="134938" indent="-134938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upload speed </a:t>
                </a:r>
              </a:p>
              <a:p>
                <a:pPr marL="134938" indent="-134938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latency (</a:t>
                </a:r>
                <a:r>
                  <a:rPr lang="en-US" sz="2200" b="1" dirty="0" err="1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Ookla</a:t>
                </a:r>
                <a:r>
                  <a: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; 2019-2021) </a:t>
                </a: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5FAEA65-A258-B228-5E43-D5F6E29A4B44}"/>
                  </a:ext>
                </a:extLst>
              </p:cNvPr>
              <p:cNvGrpSpPr/>
              <p:nvPr/>
            </p:nvGrpSpPr>
            <p:grpSpPr>
              <a:xfrm>
                <a:off x="13083060" y="4660212"/>
                <a:ext cx="8539079" cy="2515462"/>
                <a:chOff x="13100357" y="6410930"/>
                <a:chExt cx="8539079" cy="2515462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90D85468-EE88-A5B9-73C2-893D39C0C123}"/>
                    </a:ext>
                  </a:extLst>
                </p:cNvPr>
                <p:cNvSpPr/>
                <p:nvPr/>
              </p:nvSpPr>
              <p:spPr>
                <a:xfrm>
                  <a:off x="13100357" y="6426548"/>
                  <a:ext cx="4950057" cy="2499844"/>
                </a:xfrm>
                <a:prstGeom prst="roundRect">
                  <a:avLst/>
                </a:prstGeom>
                <a:ln w="38100">
                  <a:solidFill>
                    <a:srgbClr val="ED7D3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 sz="2200" b="1" dirty="0">
                    <a:solidFill>
                      <a:srgbClr val="20304B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endParaRPr>
                </a:p>
                <a:p>
                  <a:pPr algn="ctr"/>
                  <a:r>
                    <a:rPr lang="en-US" sz="24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Digital Accessibility &amp; Education</a:t>
                  </a:r>
                </a:p>
                <a:p>
                  <a:pPr algn="ctr"/>
                  <a:r>
                    <a:rPr lang="en-US" sz="8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 </a:t>
                  </a:r>
                </a:p>
                <a:p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Percent of Census tract with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at least one computer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internet access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self-reported broadband</a:t>
                  </a:r>
                  <a:endParaRPr lang="en-US" sz="2200" b="1" dirty="0">
                    <a:solidFill>
                      <a:srgbClr val="20304B"/>
                    </a:solidFill>
                    <a:highlight>
                      <a:srgbClr val="FFFF00"/>
                    </a:highlight>
                    <a:latin typeface="Franklin Gothic Book" charset="0"/>
                    <a:ea typeface="Franklin Gothic Book" charset="0"/>
                    <a:cs typeface="Franklin Gothic Book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over a HS education (ACS; 2019)</a:t>
                  </a:r>
                </a:p>
                <a:p>
                  <a:pPr algn="ctr"/>
                  <a:endParaRPr lang="en-US" sz="2200" dirty="0">
                    <a:latin typeface="Franklin Gothic Book" panose="020B0503020102020204" pitchFamily="34" charset="0"/>
                  </a:endParaRPr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4B380702-7902-8972-5A09-34D2610C0222}"/>
                    </a:ext>
                  </a:extLst>
                </p:cNvPr>
                <p:cNvSpPr/>
                <p:nvPr/>
              </p:nvSpPr>
              <p:spPr>
                <a:xfrm>
                  <a:off x="18328379" y="6410930"/>
                  <a:ext cx="3311057" cy="2481128"/>
                </a:xfrm>
                <a:prstGeom prst="roundRect">
                  <a:avLst/>
                </a:prstGeom>
                <a:ln w="38100">
                  <a:solidFill>
                    <a:srgbClr val="ED7D31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Age &amp; Disability Status</a:t>
                  </a:r>
                </a:p>
                <a:p>
                  <a:pPr algn="ctr"/>
                  <a:r>
                    <a:rPr lang="en-US" sz="8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 </a:t>
                  </a:r>
                </a:p>
                <a:p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Percent of Census tract </a:t>
                  </a:r>
                </a:p>
                <a:p>
                  <a:pPr marL="134938" indent="-134938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under 65 </a:t>
                  </a:r>
                </a:p>
                <a:p>
                  <a:pPr marL="134938" indent="-134938">
                    <a:buFont typeface="Arial" panose="020B0604020202020204" pitchFamily="34" charset="0"/>
                    <a:buChar char="•"/>
                  </a:pPr>
                  <a:r>
                    <a:rPr lang="en-US" sz="2200" b="1" dirty="0">
                      <a:solidFill>
                        <a:srgbClr val="20304B"/>
                      </a:solidFill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without a disability (ACS; 2019) </a:t>
                  </a:r>
                </a:p>
              </p:txBody>
            </p:sp>
          </p:grp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E0A0B33-5BE4-D9E0-6A7E-8B50E518A150}"/>
                </a:ext>
              </a:extLst>
            </p:cNvPr>
            <p:cNvSpPr txBox="1"/>
            <p:nvPr/>
          </p:nvSpPr>
          <p:spPr>
            <a:xfrm>
              <a:off x="14216967" y="3860020"/>
              <a:ext cx="61502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rgbClr val="20304B"/>
                  </a:solidFill>
                  <a:latin typeface="ITC Franklin Gothic Std Bk Cd"/>
                </a:rPr>
                <a:t>DEI Four Factor Structure</a:t>
              </a:r>
              <a:endParaRPr lang="en-US" sz="4400" dirty="0">
                <a:latin typeface="ITC Franklin Gothic Std Bk Cd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A891B0D-E4D2-7A90-7050-60467488B1C0}"/>
              </a:ext>
            </a:extLst>
          </p:cNvPr>
          <p:cNvGrpSpPr/>
          <p:nvPr/>
        </p:nvGrpSpPr>
        <p:grpSpPr>
          <a:xfrm>
            <a:off x="350387" y="10912307"/>
            <a:ext cx="12086484" cy="2372895"/>
            <a:chOff x="350387" y="10912307"/>
            <a:chExt cx="12191332" cy="2372895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A3C371B9-F423-63B0-1F4F-AA35AB69B400}"/>
                </a:ext>
              </a:extLst>
            </p:cNvPr>
            <p:cNvSpPr/>
            <p:nvPr/>
          </p:nvSpPr>
          <p:spPr>
            <a:xfrm>
              <a:off x="350387" y="10912307"/>
              <a:ext cx="12191332" cy="2372895"/>
            </a:xfrm>
            <a:prstGeom prst="round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6A05B33-C8A7-76A9-3357-21E16A961151}"/>
                </a:ext>
              </a:extLst>
            </p:cNvPr>
            <p:cNvSpPr txBox="1"/>
            <p:nvPr/>
          </p:nvSpPr>
          <p:spPr>
            <a:xfrm>
              <a:off x="350387" y="11079579"/>
              <a:ext cx="12191332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0304B"/>
                  </a:solidFill>
                  <a:latin typeface="Franklin Gothic Book" charset="0"/>
                </a:rPr>
                <a:t>Methodology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b="1" dirty="0">
                  <a:solidFill>
                    <a:srgbClr val="20304B"/>
                  </a:solidFill>
                  <a:latin typeface="Franklin Gothic Book" charset="0"/>
                </a:rPr>
                <a:t>Use Factor Analysis to identify relationships between nine variables and component factors.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b="1" dirty="0">
                  <a:solidFill>
                    <a:srgbClr val="20304B"/>
                  </a:solidFill>
                  <a:latin typeface="Franklin Gothic Book" charset="0"/>
                </a:rPr>
                <a:t>Each factor represents one dimension of the DEI (e.g., Digital accessibility &amp; Education).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b="1" dirty="0">
                  <a:solidFill>
                    <a:srgbClr val="20304B"/>
                  </a:solidFill>
                  <a:latin typeface="Franklin Gothic Book" charset="0"/>
                </a:rPr>
                <a:t>Factor scores are calculated by combining associated variables, weighted by their factor loading.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200" b="1" dirty="0">
                  <a:solidFill>
                    <a:srgbClr val="20304B"/>
                  </a:solidFill>
                  <a:latin typeface="Franklin Gothic Book" charset="0"/>
                </a:rPr>
                <a:t>The final DEI score for each area is calculated by combining scores across all four factor, based on  Gallardo (2020).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4C3F689-F16D-A5D8-8B27-E7F1E1327B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5785" y="26994188"/>
            <a:ext cx="7773151" cy="3390718"/>
          </a:xfrm>
          <a:prstGeom prst="rect">
            <a:avLst/>
          </a:prstGeom>
        </p:spPr>
      </p:pic>
      <p:sp>
        <p:nvSpPr>
          <p:cNvPr id="16" name="Right Arrow Callout 15">
            <a:extLst>
              <a:ext uri="{FF2B5EF4-FFF2-40B4-BE49-F238E27FC236}">
                <a16:creationId xmlns:a16="http://schemas.microsoft.com/office/drawing/2014/main" id="{923EDA1C-0E3D-7C94-99C0-66D97BDEE4A1}"/>
              </a:ext>
            </a:extLst>
          </p:cNvPr>
          <p:cNvSpPr/>
          <p:nvPr/>
        </p:nvSpPr>
        <p:spPr>
          <a:xfrm>
            <a:off x="4149893" y="18872328"/>
            <a:ext cx="292741" cy="6862179"/>
          </a:xfrm>
          <a:prstGeom prst="rightArrowCallout">
            <a:avLst>
              <a:gd name="adj1" fmla="val 0"/>
              <a:gd name="adj2" fmla="val 14341"/>
              <a:gd name="adj3" fmla="val 18023"/>
              <a:gd name="adj4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DA56F753-DB59-269F-B1B0-FAF4FDFF0631}"/>
              </a:ext>
            </a:extLst>
          </p:cNvPr>
          <p:cNvSpPr/>
          <p:nvPr/>
        </p:nvSpPr>
        <p:spPr>
          <a:xfrm>
            <a:off x="12338900" y="14571000"/>
            <a:ext cx="9254438" cy="2191854"/>
          </a:xfrm>
          <a:prstGeom prst="roundRect">
            <a:avLst/>
          </a:prstGeom>
          <a:noFill/>
          <a:ln w="12700">
            <a:solidFill>
              <a:srgbClr val="ED7D3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rgbClr val="20304B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F5E989-6C90-8D26-D1EC-61F90A7136EE}"/>
              </a:ext>
            </a:extLst>
          </p:cNvPr>
          <p:cNvSpPr txBox="1"/>
          <p:nvPr/>
        </p:nvSpPr>
        <p:spPr>
          <a:xfrm>
            <a:off x="5357160" y="21881705"/>
            <a:ext cx="11431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Population per area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971C16-8EBC-B42E-358B-9CA4891CF72D}"/>
              </a:ext>
            </a:extLst>
          </p:cNvPr>
          <p:cNvCxnSpPr>
            <a:cxnSpLocks/>
          </p:cNvCxnSpPr>
          <p:nvPr/>
        </p:nvCxnSpPr>
        <p:spPr>
          <a:xfrm>
            <a:off x="5646676" y="21729968"/>
            <a:ext cx="122507" cy="1771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3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6" ma:contentTypeDescription="Create a new document." ma:contentTypeScope="" ma:versionID="e12403c31acac8bd87567a5eb6d8d393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7704fff892d3eff62f8741d377d9f709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8ADE72D2-0A30-459B-B02E-DDA5AD954AC3}"/>
</file>

<file path=customXml/itemProps2.xml><?xml version="1.0" encoding="utf-8"?>
<ds:datastoreItem xmlns:ds="http://schemas.openxmlformats.org/officeDocument/2006/customXml" ds:itemID="{A29B4A70-9DE0-4DBC-8CE9-CBC82365D150}"/>
</file>

<file path=customXml/itemProps3.xml><?xml version="1.0" encoding="utf-8"?>
<ds:datastoreItem xmlns:ds="http://schemas.openxmlformats.org/officeDocument/2006/customXml" ds:itemID="{C8BA6BA6-458C-4BB4-82B8-964504B32D6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10396</TotalTime>
  <Words>1041</Words>
  <Application>Microsoft Macintosh PowerPoint</Application>
  <PresentationFormat>Custom</PresentationFormat>
  <Paragraphs>252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Franklin Gothic Book</vt:lpstr>
      <vt:lpstr>Franklin Gothic Medium</vt:lpstr>
      <vt:lpstr>Franklin Gothic Medium Cond</vt:lpstr>
      <vt:lpstr>ITC Franklin Gothic Std Bk Cd</vt:lpstr>
      <vt:lpstr>ITC Franklin Gothic Std Book</vt:lpstr>
      <vt:lpstr>ITC Franklin Gothic Std Med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Montalvo, Cesar P (cpm9w)</cp:lastModifiedBy>
  <cp:revision>58</cp:revision>
  <cp:lastPrinted>2022-04-18T20:17:59Z</cp:lastPrinted>
  <dcterms:created xsi:type="dcterms:W3CDTF">2019-03-02T18:45:30Z</dcterms:created>
  <dcterms:modified xsi:type="dcterms:W3CDTF">2022-09-09T14:49:19Z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